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sldIdLst>
    <p:sldId id="2051" r:id="rId5"/>
    <p:sldId id="2052" r:id="rId6"/>
  </p:sldIdLst>
  <p:sldSz cx="12192000" cy="6858000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CDA0F95-9DCB-80EA-351A-45C6AE31D1C7}" name="ALEJANDRINA PATIÑO ANGUIANO" initials="APA" userId="S::alejandrina.patino@telefonica.com::baa27367-01d1-4e82-99ee-b9c6a8756d7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36" y="-8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8/10/relationships/authors" Target="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6767441-5625-41E9-8937-F09E3F5609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39760" b="34440"/>
          <a:stretch/>
        </p:blipFill>
        <p:spPr>
          <a:xfrm>
            <a:off x="10789923" y="6308322"/>
            <a:ext cx="1034572" cy="32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68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8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fld id="{E83D299D-0268-41F2-83EC-94755F131CE4}" type="slidenum">
              <a:rPr lang="es-ES" altLang="es-SV"/>
              <a:pPr>
                <a:defRPr/>
              </a:pPr>
              <a:t>‹Nº›</a:t>
            </a:fld>
            <a:endParaRPr lang="es-ES" altLang="es-SV"/>
          </a:p>
        </p:txBody>
      </p:sp>
    </p:spTree>
    <p:extLst>
      <p:ext uri="{BB962C8B-B14F-4D97-AF65-F5344CB8AC3E}">
        <p14:creationId xmlns:p14="http://schemas.microsoft.com/office/powerpoint/2010/main" val="3097969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 bwMode="auto">
          <a:xfrm>
            <a:off x="1274918" y="1537516"/>
            <a:ext cx="24622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z="2400" b="0" i="0" err="1">
              <a:solidFill>
                <a:srgbClr val="FFFFFF"/>
              </a:solidFill>
              <a:latin typeface="Arial" charset="0"/>
              <a:ea typeface="ヒラギノ角ゴ ProN W3" charset="-128"/>
              <a:cs typeface="Arial" charset="0"/>
              <a:sym typeface="Gill Sans" charset="0"/>
            </a:endParaRPr>
          </a:p>
        </p:txBody>
      </p:sp>
      <p:sp>
        <p:nvSpPr>
          <p:cNvPr id="4" name="Rectangle 3"/>
          <p:cNvSpPr>
            <a:spLocks/>
          </p:cNvSpPr>
          <p:nvPr userDrawn="1"/>
        </p:nvSpPr>
        <p:spPr bwMode="auto">
          <a:xfrm>
            <a:off x="11442723" y="6453336"/>
            <a:ext cx="280526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1pPr>
            <a:lvl2pPr marL="742950" indent="-285750" eaLnBrk="0" hangingPunct="0"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2pPr>
            <a:lvl3pPr marL="1143000" indent="-228600" eaLnBrk="0" hangingPunct="0"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3pPr>
            <a:lvl4pPr marL="1600200" indent="-228600" eaLnBrk="0" hangingPunct="0"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4pPr>
            <a:lvl5pPr marL="2057400" indent="-228600" eaLnBrk="0" hangingPunct="0"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rial" pitchFamily="34" charset="0"/>
                <a:ea typeface="ヒラギノ角ゴ ProN W3" charset="-128"/>
                <a:sym typeface="Gill Sans" charset="0"/>
              </a:defRPr>
            </a:lvl9pPr>
          </a:lstStyle>
          <a:p>
            <a:pPr eaLnBrk="1" hangingPunct="1">
              <a:defRPr/>
            </a:pPr>
            <a:fld id="{4C133B8C-2B4F-45CB-BBA4-156FF8F44E6A}" type="slidenum">
              <a:rPr lang="es-ES_tradnl" altLang="es-ES" sz="1100" b="0" i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  <a:sym typeface="Arial" pitchFamily="34" charset="0"/>
              </a:rPr>
              <a:pPr eaLnBrk="1" hangingPunct="1">
                <a:defRPr/>
              </a:pPr>
              <a:t>‹Nº›</a:t>
            </a:fld>
            <a:endParaRPr lang="es-ES_tradnl" altLang="es-ES" sz="1100" b="0" i="0">
              <a:solidFill>
                <a:schemeClr val="bg1"/>
              </a:solidFill>
              <a:latin typeface="Arial" charset="0"/>
              <a:ea typeface="Arial" charset="0"/>
              <a:cs typeface="Arial" charset="0"/>
              <a:sym typeface="Arial" pitchFamily="34" charset="0"/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E4CD4C3F-7952-485E-BE42-AB3DDFB65E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39760" b="34440"/>
          <a:stretch/>
        </p:blipFill>
        <p:spPr>
          <a:xfrm>
            <a:off x="10789923" y="6308322"/>
            <a:ext cx="1034572" cy="329408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0F45BD6C-6511-41F0-AA79-AFF2C66978D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18815" y="6209459"/>
            <a:ext cx="1656171" cy="37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3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206"/>
          <p:cNvSpPr>
            <a:spLocks noChangeArrowheads="1"/>
          </p:cNvSpPr>
          <p:nvPr/>
        </p:nvSpPr>
        <p:spPr bwMode="auto">
          <a:xfrm>
            <a:off x="3530604" y="988712"/>
            <a:ext cx="5209504" cy="451959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45588" tIns="22794" rIns="45588" bIns="22794" anchor="ctr"/>
          <a:lstStyle/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Telefónica, S.A.</a:t>
            </a:r>
          </a:p>
        </p:txBody>
      </p:sp>
      <p:sp>
        <p:nvSpPr>
          <p:cNvPr id="53" name="Text Box 210"/>
          <p:cNvSpPr txBox="1">
            <a:spLocks noChangeArrowheads="1"/>
          </p:cNvSpPr>
          <p:nvPr/>
        </p:nvSpPr>
        <p:spPr bwMode="auto">
          <a:xfrm>
            <a:off x="4010703" y="1578034"/>
            <a:ext cx="565151" cy="20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100%</a:t>
            </a:r>
          </a:p>
        </p:txBody>
      </p:sp>
      <p:sp>
        <p:nvSpPr>
          <p:cNvPr id="54" name="Rectangle 211"/>
          <p:cNvSpPr>
            <a:spLocks noChangeArrowheads="1"/>
          </p:cNvSpPr>
          <p:nvPr/>
        </p:nvSpPr>
        <p:spPr bwMode="auto">
          <a:xfrm>
            <a:off x="411452" y="3813780"/>
            <a:ext cx="3843045" cy="512425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45588" tIns="22794" rIns="45588" bIns="22794" anchor="ctr"/>
          <a:lstStyle/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Telefónica </a:t>
            </a:r>
          </a:p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del Perú S.A.A. </a:t>
            </a:r>
          </a:p>
        </p:txBody>
      </p:sp>
      <p:sp>
        <p:nvSpPr>
          <p:cNvPr id="106" name="Text Box 243"/>
          <p:cNvSpPr txBox="1">
            <a:spLocks noChangeArrowheads="1"/>
          </p:cNvSpPr>
          <p:nvPr/>
        </p:nvSpPr>
        <p:spPr bwMode="auto">
          <a:xfrm>
            <a:off x="7978107" y="3550206"/>
            <a:ext cx="561968" cy="17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99,99%</a:t>
            </a:r>
          </a:p>
        </p:txBody>
      </p:sp>
      <p:sp>
        <p:nvSpPr>
          <p:cNvPr id="133" name="Text Box 258"/>
          <p:cNvSpPr txBox="1">
            <a:spLocks noChangeArrowheads="1"/>
          </p:cNvSpPr>
          <p:nvPr/>
        </p:nvSpPr>
        <p:spPr bwMode="auto">
          <a:xfrm>
            <a:off x="0" y="7938"/>
            <a:ext cx="2181225" cy="265433"/>
          </a:xfrm>
          <a:prstGeom prst="rect">
            <a:avLst/>
          </a:prstGeom>
          <a:solidFill>
            <a:srgbClr val="000080"/>
          </a:solidFill>
          <a:ln w="22225" algn="ctr">
            <a:solidFill>
              <a:srgbClr val="000080"/>
            </a:solidFill>
            <a:miter lim="800000"/>
            <a:headEnd/>
            <a:tailEnd/>
          </a:ln>
        </p:spPr>
        <p:txBody>
          <a:bodyPr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517294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altLang="es-ES" sz="1385" b="1" dirty="0">
                <a:solidFill>
                  <a:srgbClr val="FFFFFF"/>
                </a:solidFill>
                <a:latin typeface="Garamond" panose="02020404030301010803" pitchFamily="18" charset="0"/>
              </a:rPr>
              <a:t>PE</a:t>
            </a:r>
            <a:r>
              <a:rPr kumimoji="0" lang="es-ES" altLang="es-ES" sz="1385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RÚ</a:t>
            </a:r>
          </a:p>
        </p:txBody>
      </p:sp>
      <p:sp>
        <p:nvSpPr>
          <p:cNvPr id="41" name="CuadroTexto 1">
            <a:extLst>
              <a:ext uri="{FF2B5EF4-FFF2-40B4-BE49-F238E27FC236}">
                <a16:creationId xmlns:a16="http://schemas.microsoft.com/office/drawing/2014/main" id="{B809D930-7AD8-46D6-9D7F-F206ABD73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8076" y="3813779"/>
            <a:ext cx="1386013" cy="560461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45588" tIns="22794" rIns="45588" bIns="22794" anchor="ctr"/>
          <a:lstStyle>
            <a:defPPr>
              <a:defRPr lang="en-US"/>
            </a:defPPr>
            <a:lvl1pPr algn="ctr" defTabSz="560388" fontAlgn="base">
              <a:spcBef>
                <a:spcPct val="0"/>
              </a:spcBef>
              <a:spcAft>
                <a:spcPct val="0"/>
              </a:spcAft>
              <a:defRPr sz="900" b="1">
                <a:solidFill>
                  <a:srgbClr val="000000"/>
                </a:solidFill>
                <a:latin typeface="TheSansCorrespondence" panose="020B05030101010201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Media Networks </a:t>
            </a:r>
            <a:r>
              <a:rPr kumimoji="0" lang="es-ES_tradnl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Latin</a:t>
            </a:r>
            <a:r>
              <a:rPr kumimoji="0" lang="es-ES_tradnl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América S.A.C.</a:t>
            </a:r>
          </a:p>
        </p:txBody>
      </p:sp>
      <p:sp>
        <p:nvSpPr>
          <p:cNvPr id="50" name="Rectangle 151">
            <a:extLst>
              <a:ext uri="{FF2B5EF4-FFF2-40B4-BE49-F238E27FC236}">
                <a16:creationId xmlns:a16="http://schemas.microsoft.com/office/drawing/2014/main" id="{38869484-8FD0-43C3-B788-079F941CE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8456" y="2647109"/>
            <a:ext cx="4761287" cy="8149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37040" tIns="18520" rIns="37040" bIns="18520" anchor="ctr"/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s-ES" altLang="es-ES" sz="1000" b="1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Telefónica Hispanoamérica, S.A </a:t>
            </a:r>
          </a:p>
          <a:p>
            <a:pPr marL="0" marR="0" lvl="0" indent="0" algn="ctr" defTabSz="36994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8" name="Text Box 247">
            <a:extLst>
              <a:ext uri="{FF2B5EF4-FFF2-40B4-BE49-F238E27FC236}">
                <a16:creationId xmlns:a16="http://schemas.microsoft.com/office/drawing/2014/main" id="{7CDB6AE2-201F-4365-A207-93631D558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9278" y="3524013"/>
            <a:ext cx="572252" cy="17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99.99%</a:t>
            </a:r>
          </a:p>
        </p:txBody>
      </p:sp>
      <p:sp>
        <p:nvSpPr>
          <p:cNvPr id="30" name="Rectangle 151">
            <a:extLst>
              <a:ext uri="{FF2B5EF4-FFF2-40B4-BE49-F238E27FC236}">
                <a16:creationId xmlns:a16="http://schemas.microsoft.com/office/drawing/2014/main" id="{38869484-8FD0-43C3-B788-079F941CE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878" y="2647109"/>
            <a:ext cx="3396540" cy="8149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37040" tIns="18520" rIns="37040" bIns="18520" anchor="ctr"/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s-ES" altLang="es-ES" sz="1000" b="1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s-MX" sz="10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Telefónica Latinoamérica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s-MX" sz="10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Holding S.L.</a:t>
            </a:r>
            <a:endParaRPr lang="es-ES" altLang="es-ES" sz="1000" b="1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marR="0" lvl="0" indent="0" algn="ctr" defTabSz="36994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5" name="Text Box 247">
            <a:extLst>
              <a:ext uri="{FF2B5EF4-FFF2-40B4-BE49-F238E27FC236}">
                <a16:creationId xmlns:a16="http://schemas.microsoft.com/office/drawing/2014/main" id="{7CDB6AE2-201F-4365-A207-93631D558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74" y="4360335"/>
            <a:ext cx="714194" cy="29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Accionistas minoritarios</a:t>
            </a:r>
          </a:p>
        </p:txBody>
      </p:sp>
      <p:sp>
        <p:nvSpPr>
          <p:cNvPr id="27" name="Text Box 210">
            <a:extLst>
              <a:ext uri="{FF2B5EF4-FFF2-40B4-BE49-F238E27FC236}">
                <a16:creationId xmlns:a16="http://schemas.microsoft.com/office/drawing/2014/main" id="{2E184CDA-EDC7-4CE2-9984-D1F8E4B2B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3695" y="1620555"/>
            <a:ext cx="565151" cy="20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100%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36AB10E-8DD5-6054-5266-74E1AE4B9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7338" y="4296468"/>
            <a:ext cx="171043" cy="86254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45588" tIns="22794" rIns="45588" bIns="22794" anchor="ctr"/>
          <a:lstStyle>
            <a:defPPr>
              <a:defRPr lang="en-US"/>
            </a:defPPr>
            <a:lvl1pPr algn="ctr" defTabSz="560388" fontAlgn="base">
              <a:spcBef>
                <a:spcPct val="0"/>
              </a:spcBef>
              <a:spcAft>
                <a:spcPct val="0"/>
              </a:spcAft>
              <a:defRPr sz="900" b="1">
                <a:solidFill>
                  <a:srgbClr val="000000"/>
                </a:solidFill>
                <a:latin typeface="TheSansCorrespondence" panose="020B05030101010201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 Box 247">
            <a:extLst>
              <a:ext uri="{FF2B5EF4-FFF2-40B4-BE49-F238E27FC236}">
                <a16:creationId xmlns:a16="http://schemas.microsoft.com/office/drawing/2014/main" id="{A3AF14AE-5F9B-B4B9-6240-5A823BECD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28381" y="4267280"/>
            <a:ext cx="1196145" cy="144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Empresas domiciliadas en Perú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82AD7296-D0BB-414C-4C4E-3AD253386078}"/>
              </a:ext>
            </a:extLst>
          </p:cNvPr>
          <p:cNvCxnSpPr>
            <a:cxnSpLocks/>
          </p:cNvCxnSpPr>
          <p:nvPr/>
        </p:nvCxnSpPr>
        <p:spPr>
          <a:xfrm>
            <a:off x="3773510" y="1475146"/>
            <a:ext cx="0" cy="1171963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910537C5-7687-FBC8-5067-1DA7F4A3718F}"/>
              </a:ext>
            </a:extLst>
          </p:cNvPr>
          <p:cNvCxnSpPr>
            <a:cxnSpLocks/>
          </p:cNvCxnSpPr>
          <p:nvPr/>
        </p:nvCxnSpPr>
        <p:spPr>
          <a:xfrm>
            <a:off x="8211361" y="1459688"/>
            <a:ext cx="1" cy="1187465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8B456D2B-E603-1379-61C2-5036B893E08F}"/>
              </a:ext>
            </a:extLst>
          </p:cNvPr>
          <p:cNvCxnSpPr>
            <a:cxnSpLocks/>
          </p:cNvCxnSpPr>
          <p:nvPr/>
        </p:nvCxnSpPr>
        <p:spPr>
          <a:xfrm flipH="1">
            <a:off x="5486400" y="3476218"/>
            <a:ext cx="1" cy="232182"/>
          </a:xfrm>
          <a:prstGeom prst="straightConnector1">
            <a:avLst/>
          </a:prstGeom>
          <a:ln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646F4408-46C6-7AED-934D-EA5D84B35320}"/>
              </a:ext>
            </a:extLst>
          </p:cNvPr>
          <p:cNvCxnSpPr>
            <a:cxnSpLocks/>
          </p:cNvCxnSpPr>
          <p:nvPr/>
        </p:nvCxnSpPr>
        <p:spPr>
          <a:xfrm>
            <a:off x="7967142" y="3467751"/>
            <a:ext cx="0" cy="294620"/>
          </a:xfrm>
          <a:prstGeom prst="straightConnector1">
            <a:avLst/>
          </a:prstGeom>
          <a:ln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Box 243">
            <a:extLst>
              <a:ext uri="{FF2B5EF4-FFF2-40B4-BE49-F238E27FC236}">
                <a16:creationId xmlns:a16="http://schemas.microsoft.com/office/drawing/2014/main" id="{624200E6-AEC4-D1EC-AF93-4089A3664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3440" y="3545840"/>
            <a:ext cx="515370" cy="179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11">
            <a:extLst>
              <a:ext uri="{FF2B5EF4-FFF2-40B4-BE49-F238E27FC236}">
                <a16:creationId xmlns:a16="http://schemas.microsoft.com/office/drawing/2014/main" id="{7FD431F3-F16B-47FF-205F-E04E8E72B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6703" y="3813777"/>
            <a:ext cx="1820718" cy="511153"/>
          </a:xfrm>
          <a:prstGeom prst="rect">
            <a:avLst/>
          </a:prstGeom>
          <a:solidFill>
            <a:srgbClr val="00B0F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45588" tIns="22794" rIns="45588" bIns="22794" anchor="ctr"/>
          <a:lstStyle/>
          <a:p>
            <a:pPr marL="0" marR="0" lvl="0" indent="0" algn="ctr" defTabSz="5603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altLang="es-ES" sz="1000" b="1" dirty="0">
                <a:solidFill>
                  <a:srgbClr val="000000"/>
                </a:solidFill>
                <a:cs typeface="Arial" panose="020B0604020202020204" pitchFamily="34" charset="0"/>
              </a:rPr>
              <a:t>Pangeaco S.A.C.</a:t>
            </a:r>
            <a:endParaRPr kumimoji="0" lang="es-ES" altLang="es-ES" sz="1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FF3AA25-62AA-4A1C-6326-431FAD45BB14}"/>
              </a:ext>
            </a:extLst>
          </p:cNvPr>
          <p:cNvCxnSpPr>
            <a:cxnSpLocks/>
          </p:cNvCxnSpPr>
          <p:nvPr/>
        </p:nvCxnSpPr>
        <p:spPr>
          <a:xfrm>
            <a:off x="3128423" y="3476218"/>
            <a:ext cx="0" cy="29462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247">
            <a:extLst>
              <a:ext uri="{FF2B5EF4-FFF2-40B4-BE49-F238E27FC236}">
                <a16:creationId xmlns:a16="http://schemas.microsoft.com/office/drawing/2014/main" id="{ACAE7711-F710-6DCF-251E-96BF29CE5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8536" y="3489941"/>
            <a:ext cx="572252" cy="17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99.</a:t>
            </a:r>
            <a:r>
              <a:rPr lang="es-ES" altLang="es-ES" sz="800" dirty="0">
                <a:solidFill>
                  <a:srgbClr val="000000"/>
                </a:solidFill>
                <a:latin typeface="+mn-lt"/>
              </a:rPr>
              <a:t>298%(*)</a:t>
            </a:r>
            <a:endParaRPr kumimoji="0" lang="es-ES" altLang="es-ES" sz="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Flecha: curvada hacia arriba 33">
            <a:extLst>
              <a:ext uri="{FF2B5EF4-FFF2-40B4-BE49-F238E27FC236}">
                <a16:creationId xmlns:a16="http://schemas.microsoft.com/office/drawing/2014/main" id="{54C0DAFF-40FA-6736-4E85-D953126808CF}"/>
              </a:ext>
            </a:extLst>
          </p:cNvPr>
          <p:cNvSpPr/>
          <p:nvPr/>
        </p:nvSpPr>
        <p:spPr>
          <a:xfrm>
            <a:off x="1388533" y="4493615"/>
            <a:ext cx="584189" cy="29851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5" name="Text Box 247">
            <a:extLst>
              <a:ext uri="{FF2B5EF4-FFF2-40B4-BE49-F238E27FC236}">
                <a16:creationId xmlns:a16="http://schemas.microsoft.com/office/drawing/2014/main" id="{FD795FE4-6CFC-08A7-4284-970CC13DB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3601" y="4819418"/>
            <a:ext cx="572252" cy="17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0.702%</a:t>
            </a:r>
          </a:p>
        </p:txBody>
      </p:sp>
      <p:sp>
        <p:nvSpPr>
          <p:cNvPr id="4" name="Text Box 247">
            <a:extLst>
              <a:ext uri="{FF2B5EF4-FFF2-40B4-BE49-F238E27FC236}">
                <a16:creationId xmlns:a16="http://schemas.microsoft.com/office/drawing/2014/main" id="{554EE32B-B391-0F67-8EEA-3B5E06DDD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74" y="5020215"/>
            <a:ext cx="10937595" cy="106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792" tIns="25896" rIns="51792" bIns="25896">
            <a:spAutoFit/>
          </a:bodyPr>
          <a:lstStyle>
            <a:lvl1pPr defTabSz="560388">
              <a:spcBef>
                <a:spcPct val="20000"/>
              </a:spcBef>
              <a:buChar char="•"/>
              <a:defRPr sz="3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Char char="–"/>
              <a:defRPr sz="29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560388">
              <a:spcBef>
                <a:spcPct val="20000"/>
              </a:spcBef>
              <a:buChar char="•"/>
              <a:defRPr sz="2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560388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560388">
              <a:spcBef>
                <a:spcPct val="20000"/>
              </a:spcBef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PE" sz="800" dirty="0">
              <a:solidFill>
                <a:srgbClr val="000000"/>
              </a:solidFill>
              <a:latin typeface="+mn-lt"/>
            </a:endParaRPr>
          </a:p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PE" sz="800" dirty="0">
              <a:solidFill>
                <a:srgbClr val="000000"/>
              </a:solidFill>
              <a:latin typeface="+mn-lt"/>
            </a:endParaRPr>
          </a:p>
          <a:p>
            <a:pPr marL="0" marR="0" lvl="0" indent="0" algn="l" defTabSz="51729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PE" sz="800" dirty="0">
                <a:solidFill>
                  <a:srgbClr val="000000"/>
                </a:solidFill>
                <a:latin typeface="+mn-lt"/>
              </a:rPr>
              <a:t>Nota: Se deja constancia que con fecha  23 de diciembre de 2024, se aprobó el aumento de capital de la Sociedad y esta pendiente su inscripción en la partida registral de la Sociedad; </a:t>
            </a:r>
            <a:br>
              <a:rPr lang="es-PE" sz="800" dirty="0">
                <a:solidFill>
                  <a:srgbClr val="000000"/>
                </a:solidFill>
                <a:latin typeface="+mn-lt"/>
              </a:rPr>
            </a:br>
            <a:br>
              <a:rPr lang="es-PE" sz="1800" b="0" i="0" u="none" strike="noStrike" dirty="0">
                <a:effectLst/>
                <a:latin typeface="Courier"/>
              </a:rPr>
            </a:br>
            <a:br>
              <a:rPr lang="es-PE" sz="1800" b="0" i="0" u="none" strike="noStrike" dirty="0">
                <a:effectLst/>
                <a:latin typeface="Courier"/>
              </a:rPr>
            </a:br>
            <a:endParaRPr kumimoji="0" lang="es-ES" altLang="es-ES" sz="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496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06"/>
          <p:cNvSpPr>
            <a:spLocks noChangeArrowheads="1"/>
          </p:cNvSpPr>
          <p:nvPr/>
        </p:nvSpPr>
        <p:spPr bwMode="auto">
          <a:xfrm>
            <a:off x="4439726" y="371766"/>
            <a:ext cx="4689546" cy="361262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1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Telefónica, S.A.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dirty="0">
                <a:solidFill>
                  <a:srgbClr val="000000"/>
                </a:solidFill>
                <a:latin typeface="Garamond" panose="02020404030301010803" pitchFamily="18" charset="0"/>
              </a:rPr>
              <a:t>(España)</a:t>
            </a:r>
          </a:p>
        </p:txBody>
      </p:sp>
      <p:sp>
        <p:nvSpPr>
          <p:cNvPr id="3079" name="Rectangle 130"/>
          <p:cNvSpPr>
            <a:spLocks noChangeArrowheads="1"/>
          </p:cNvSpPr>
          <p:nvPr/>
        </p:nvSpPr>
        <p:spPr bwMode="auto">
          <a:xfrm>
            <a:off x="4788744" y="2867588"/>
            <a:ext cx="1501951" cy="477028"/>
          </a:xfrm>
          <a:prstGeom prst="rect">
            <a:avLst/>
          </a:prstGeom>
          <a:solidFill>
            <a:srgbClr val="D0D0D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Telefónica IOT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&amp; BIG DATA TECH 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S.A.</a:t>
            </a:r>
          </a:p>
        </p:txBody>
      </p:sp>
      <p:sp>
        <p:nvSpPr>
          <p:cNvPr id="3080" name="Rectangle 130"/>
          <p:cNvSpPr>
            <a:spLocks noChangeArrowheads="1"/>
          </p:cNvSpPr>
          <p:nvPr/>
        </p:nvSpPr>
        <p:spPr bwMode="auto">
          <a:xfrm>
            <a:off x="6609086" y="1854196"/>
            <a:ext cx="1561404" cy="498726"/>
          </a:xfrm>
          <a:prstGeom prst="rect">
            <a:avLst/>
          </a:prstGeom>
          <a:solidFill>
            <a:srgbClr val="D0D0D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Telefónica Global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Solutions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S.L..U.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ES" sz="700" b="1" dirty="0">
              <a:solidFill>
                <a:srgbClr val="000000"/>
              </a:solidFill>
              <a:latin typeface="TheSansCorrespondence" panose="020B0502000000000000" pitchFamily="34" charset="0"/>
            </a:endParaRPr>
          </a:p>
        </p:txBody>
      </p:sp>
      <p:sp>
        <p:nvSpPr>
          <p:cNvPr id="3082" name="Rectangle 211"/>
          <p:cNvSpPr>
            <a:spLocks noChangeArrowheads="1"/>
          </p:cNvSpPr>
          <p:nvPr/>
        </p:nvSpPr>
        <p:spPr bwMode="auto">
          <a:xfrm>
            <a:off x="6852199" y="3851756"/>
            <a:ext cx="1402602" cy="431800"/>
          </a:xfrm>
          <a:prstGeom prst="rect">
            <a:avLst/>
          </a:prstGeom>
          <a:solidFill>
            <a:srgbClr val="00B0F0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Telefónica Global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Solutions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Perú  S.A.C.</a:t>
            </a:r>
          </a:p>
        </p:txBody>
      </p:sp>
      <p:sp>
        <p:nvSpPr>
          <p:cNvPr id="3084" name="Rectangle 130"/>
          <p:cNvSpPr>
            <a:spLocks noChangeArrowheads="1"/>
          </p:cNvSpPr>
          <p:nvPr/>
        </p:nvSpPr>
        <p:spPr bwMode="auto">
          <a:xfrm>
            <a:off x="8601799" y="2878667"/>
            <a:ext cx="1359892" cy="465949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Telxius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Cable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América S.A.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ES" sz="700" dirty="0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3085" name="Rectangle 211"/>
          <p:cNvSpPr>
            <a:spLocks noChangeArrowheads="1"/>
          </p:cNvSpPr>
          <p:nvPr/>
        </p:nvSpPr>
        <p:spPr bwMode="auto">
          <a:xfrm>
            <a:off x="8763834" y="3867868"/>
            <a:ext cx="1223963" cy="422275"/>
          </a:xfrm>
          <a:prstGeom prst="rect">
            <a:avLst/>
          </a:prstGeom>
          <a:solidFill>
            <a:srgbClr val="00B0F0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Telxius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Cable Perú S.A.C.</a:t>
            </a:r>
          </a:p>
        </p:txBody>
      </p:sp>
      <p:sp>
        <p:nvSpPr>
          <p:cNvPr id="3086" name="Text Box 246"/>
          <p:cNvSpPr txBox="1">
            <a:spLocks noChangeArrowheads="1"/>
          </p:cNvSpPr>
          <p:nvPr/>
        </p:nvSpPr>
        <p:spPr bwMode="auto">
          <a:xfrm>
            <a:off x="8909511" y="3424161"/>
            <a:ext cx="450850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99,99%</a:t>
            </a:r>
          </a:p>
        </p:txBody>
      </p:sp>
      <p:sp>
        <p:nvSpPr>
          <p:cNvPr id="3088" name="Text Box 258"/>
          <p:cNvSpPr txBox="1">
            <a:spLocks noChangeArrowheads="1"/>
          </p:cNvSpPr>
          <p:nvPr/>
        </p:nvSpPr>
        <p:spPr bwMode="auto">
          <a:xfrm>
            <a:off x="1524001" y="0"/>
            <a:ext cx="2803525" cy="287338"/>
          </a:xfrm>
          <a:prstGeom prst="rect">
            <a:avLst/>
          </a:prstGeom>
          <a:solidFill>
            <a:srgbClr val="000080"/>
          </a:solidFill>
          <a:ln w="22225" algn="ctr">
            <a:solidFill>
              <a:srgbClr val="000080"/>
            </a:solidFill>
            <a:miter lim="800000"/>
            <a:headEnd/>
            <a:tailEnd/>
          </a:ln>
        </p:spPr>
        <p:txBody>
          <a:bodyPr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es-ES" sz="1500" b="1">
                <a:solidFill>
                  <a:srgbClr val="FFFFFF"/>
                </a:solidFill>
                <a:latin typeface="Garamond" panose="02020404030301010803" pitchFamily="18" charset="0"/>
              </a:rPr>
              <a:t>PERÚ</a:t>
            </a:r>
          </a:p>
        </p:txBody>
      </p:sp>
      <p:sp>
        <p:nvSpPr>
          <p:cNvPr id="3097" name="Rectangle 211"/>
          <p:cNvSpPr>
            <a:spLocks noChangeArrowheads="1"/>
          </p:cNvSpPr>
          <p:nvPr/>
        </p:nvSpPr>
        <p:spPr bwMode="auto">
          <a:xfrm>
            <a:off x="2884508" y="3843868"/>
            <a:ext cx="1570564" cy="446276"/>
          </a:xfrm>
          <a:prstGeom prst="rect">
            <a:avLst/>
          </a:prstGeom>
          <a:solidFill>
            <a:srgbClr val="00B0F0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Wayra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Perú Aceleradora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de Proyectos S.A.C.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ES" sz="600" dirty="0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3098" name="Rectangle 241"/>
          <p:cNvSpPr>
            <a:spLocks noChangeArrowheads="1"/>
          </p:cNvSpPr>
          <p:nvPr/>
        </p:nvSpPr>
        <p:spPr bwMode="auto">
          <a:xfrm>
            <a:off x="2942188" y="1860096"/>
            <a:ext cx="1524829" cy="492125"/>
          </a:xfrm>
          <a:prstGeom prst="rect">
            <a:avLst/>
          </a:prstGeom>
          <a:solidFill>
            <a:srgbClr val="D0D0D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s-PE" sz="800" b="1" dirty="0">
                <a:solidFill>
                  <a:srgbClr val="000000"/>
                </a:solidFill>
                <a:cs typeface="Arial" panose="020B0604020202020204" pitchFamily="34" charset="0"/>
              </a:rPr>
              <a:t>Telefónica Digital</a:t>
            </a:r>
          </a:p>
          <a:p>
            <a:pPr algn="ctr">
              <a:spcBef>
                <a:spcPct val="0"/>
              </a:spcBef>
              <a:buNone/>
            </a:pPr>
            <a:r>
              <a:rPr lang="es-PE" sz="800" b="1" dirty="0">
                <a:solidFill>
                  <a:srgbClr val="000000"/>
                </a:solidFill>
                <a:cs typeface="Arial" panose="020B0604020202020204" pitchFamily="34" charset="0"/>
              </a:rPr>
              <a:t> España,</a:t>
            </a:r>
          </a:p>
          <a:p>
            <a:pPr algn="ctr">
              <a:spcBef>
                <a:spcPct val="0"/>
              </a:spcBef>
              <a:buNone/>
            </a:pPr>
            <a:r>
              <a:rPr lang="es-PE" sz="800" b="1" dirty="0">
                <a:solidFill>
                  <a:srgbClr val="000000"/>
                </a:solidFill>
                <a:cs typeface="Arial" panose="020B0604020202020204" pitchFamily="34" charset="0"/>
              </a:rPr>
              <a:t> S.L.</a:t>
            </a:r>
            <a:endParaRPr lang="es-ES" altLang="es-ES" sz="800" b="1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102" name="Text Box 247"/>
          <p:cNvSpPr txBox="1">
            <a:spLocks noChangeArrowheads="1"/>
          </p:cNvSpPr>
          <p:nvPr/>
        </p:nvSpPr>
        <p:spPr bwMode="auto">
          <a:xfrm>
            <a:off x="3256629" y="3505238"/>
            <a:ext cx="403225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sp>
        <p:nvSpPr>
          <p:cNvPr id="3105" name="Rectangle 241"/>
          <p:cNvSpPr>
            <a:spLocks noChangeArrowheads="1"/>
          </p:cNvSpPr>
          <p:nvPr/>
        </p:nvSpPr>
        <p:spPr bwMode="auto">
          <a:xfrm>
            <a:off x="4788744" y="1854200"/>
            <a:ext cx="1501951" cy="498726"/>
          </a:xfrm>
          <a:prstGeom prst="rect">
            <a:avLst/>
          </a:prstGeom>
          <a:solidFill>
            <a:srgbClr val="DADAD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6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Telefónica </a:t>
            </a:r>
            <a:r>
              <a:rPr lang="es-ES" altLang="es-ES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Tech</a:t>
            </a:r>
            <a:r>
              <a:rPr lang="es-ES" altLang="es-E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S.L.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ES" sz="700" b="1" dirty="0">
              <a:solidFill>
                <a:srgbClr val="000000"/>
              </a:solidFill>
              <a:latin typeface="TheSansCorrespondence" panose="020B0502000000000000" pitchFamily="34" charset="0"/>
            </a:endParaRPr>
          </a:p>
        </p:txBody>
      </p:sp>
      <p:sp>
        <p:nvSpPr>
          <p:cNvPr id="3106" name="Text Box 243"/>
          <p:cNvSpPr txBox="1">
            <a:spLocks noChangeArrowheads="1"/>
          </p:cNvSpPr>
          <p:nvPr/>
        </p:nvSpPr>
        <p:spPr bwMode="auto">
          <a:xfrm>
            <a:off x="5528643" y="1472215"/>
            <a:ext cx="368300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sp>
        <p:nvSpPr>
          <p:cNvPr id="3107" name="Text Box 243"/>
          <p:cNvSpPr txBox="1">
            <a:spLocks noChangeArrowheads="1"/>
          </p:cNvSpPr>
          <p:nvPr/>
        </p:nvSpPr>
        <p:spPr bwMode="auto">
          <a:xfrm>
            <a:off x="5247765" y="2441121"/>
            <a:ext cx="368300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cxnSp>
        <p:nvCxnSpPr>
          <p:cNvPr id="3" name="Conector recto de flecha 2"/>
          <p:cNvCxnSpPr>
            <a:cxnSpLocks/>
          </p:cNvCxnSpPr>
          <p:nvPr/>
        </p:nvCxnSpPr>
        <p:spPr>
          <a:xfrm>
            <a:off x="5548962" y="1336176"/>
            <a:ext cx="0" cy="4572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8" name="Text Box 243"/>
          <p:cNvSpPr txBox="1">
            <a:spLocks noChangeArrowheads="1"/>
          </p:cNvSpPr>
          <p:nvPr/>
        </p:nvSpPr>
        <p:spPr bwMode="auto">
          <a:xfrm>
            <a:off x="9418320" y="1452881"/>
            <a:ext cx="338282" cy="14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70 %</a:t>
            </a:r>
          </a:p>
        </p:txBody>
      </p:sp>
      <p:sp>
        <p:nvSpPr>
          <p:cNvPr id="3119" name="Rectangle 241"/>
          <p:cNvSpPr>
            <a:spLocks noChangeArrowheads="1"/>
          </p:cNvSpPr>
          <p:nvPr/>
        </p:nvSpPr>
        <p:spPr bwMode="auto">
          <a:xfrm>
            <a:off x="2903556" y="2879270"/>
            <a:ext cx="1561873" cy="436563"/>
          </a:xfrm>
          <a:prstGeom prst="rect">
            <a:avLst/>
          </a:prstGeom>
          <a:solidFill>
            <a:srgbClr val="DADAD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s-ES" altLang="es-ES" sz="8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</a:t>
            </a:r>
            <a:r>
              <a:rPr lang="en-U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Telefonica </a:t>
            </a:r>
          </a:p>
          <a:p>
            <a:pPr algn="ctr">
              <a:spcBef>
                <a:spcPct val="0"/>
              </a:spcBef>
              <a:buNone/>
            </a:pPr>
            <a:r>
              <a:rPr lang="en-US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Open Innovation S.L</a:t>
            </a:r>
            <a:r>
              <a:rPr lang="en-US" sz="800" dirty="0"/>
              <a:t>.</a:t>
            </a:r>
            <a:endParaRPr lang="es-ES" altLang="es-ES" sz="800" b="1" dirty="0">
              <a:solidFill>
                <a:srgbClr val="000000"/>
              </a:solidFill>
              <a:latin typeface="TheSansCorrespondence" panose="020B0502000000000000" pitchFamily="34" charset="0"/>
            </a:endParaRPr>
          </a:p>
        </p:txBody>
      </p:sp>
      <p:sp>
        <p:nvSpPr>
          <p:cNvPr id="3120" name="Text Box 243"/>
          <p:cNvSpPr txBox="1">
            <a:spLocks noChangeArrowheads="1"/>
          </p:cNvSpPr>
          <p:nvPr/>
        </p:nvSpPr>
        <p:spPr bwMode="auto">
          <a:xfrm>
            <a:off x="3880973" y="1443387"/>
            <a:ext cx="368300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sp>
        <p:nvSpPr>
          <p:cNvPr id="3121" name="Text Box 243"/>
          <p:cNvSpPr txBox="1">
            <a:spLocks noChangeArrowheads="1"/>
          </p:cNvSpPr>
          <p:nvPr/>
        </p:nvSpPr>
        <p:spPr bwMode="auto">
          <a:xfrm>
            <a:off x="3338941" y="2491322"/>
            <a:ext cx="368300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sp>
        <p:nvSpPr>
          <p:cNvPr id="3122" name="Line 266"/>
          <p:cNvSpPr>
            <a:spLocks noChangeShapeType="1"/>
          </p:cNvSpPr>
          <p:nvPr/>
        </p:nvSpPr>
        <p:spPr bwMode="auto">
          <a:xfrm>
            <a:off x="3635396" y="3331706"/>
            <a:ext cx="1588" cy="4365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PE"/>
          </a:p>
        </p:txBody>
      </p:sp>
      <p:sp>
        <p:nvSpPr>
          <p:cNvPr id="54" name="Text Box 243"/>
          <p:cNvSpPr txBox="1">
            <a:spLocks noChangeArrowheads="1"/>
          </p:cNvSpPr>
          <p:nvPr/>
        </p:nvSpPr>
        <p:spPr bwMode="auto">
          <a:xfrm>
            <a:off x="7355840" y="1452881"/>
            <a:ext cx="470388" cy="14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cxnSp>
        <p:nvCxnSpPr>
          <p:cNvPr id="83" name="Conector recto de flecha 82">
            <a:extLst>
              <a:ext uri="{FF2B5EF4-FFF2-40B4-BE49-F238E27FC236}">
                <a16:creationId xmlns:a16="http://schemas.microsoft.com/office/drawing/2014/main" id="{480A8C20-25D0-464D-B902-1CA695C80B13}"/>
              </a:ext>
            </a:extLst>
          </p:cNvPr>
          <p:cNvCxnSpPr/>
          <p:nvPr/>
        </p:nvCxnSpPr>
        <p:spPr>
          <a:xfrm>
            <a:off x="9329881" y="1330415"/>
            <a:ext cx="0" cy="5349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ectangle 130">
            <a:extLst>
              <a:ext uri="{FF2B5EF4-FFF2-40B4-BE49-F238E27FC236}">
                <a16:creationId xmlns:a16="http://schemas.microsoft.com/office/drawing/2014/main" id="{5F92E433-4EAE-434B-9B76-40CD8874B2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0955" y="1853669"/>
            <a:ext cx="1650989" cy="480818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56108" tIns="28054" rIns="56108" bIns="28054" anchor="ctr"/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PE" sz="700" b="1" dirty="0" err="1">
                <a:solidFill>
                  <a:srgbClr val="000000"/>
                </a:solidFill>
                <a:latin typeface="TheSansCorrespondence" panose="020B0502000000000000" pitchFamily="34" charset="0"/>
              </a:rPr>
              <a:t>Telxius</a:t>
            </a:r>
            <a:r>
              <a:rPr lang="es-ES" altLang="es-PE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Telecom</a:t>
            </a:r>
          </a:p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ES" altLang="es-PE" sz="700" b="1" dirty="0">
                <a:solidFill>
                  <a:srgbClr val="000000"/>
                </a:solidFill>
                <a:latin typeface="TheSansCorrespondence" panose="020B0502000000000000" pitchFamily="34" charset="0"/>
              </a:rPr>
              <a:t> S.A.</a:t>
            </a:r>
            <a:endParaRPr lang="es-ES" altLang="es-ES" sz="700" b="1" dirty="0">
              <a:solidFill>
                <a:srgbClr val="000000"/>
              </a:solidFill>
              <a:latin typeface="TheSansCorrespondence" panose="020B0502000000000000" pitchFamily="34" charset="0"/>
            </a:endParaRPr>
          </a:p>
        </p:txBody>
      </p:sp>
      <p:sp>
        <p:nvSpPr>
          <p:cNvPr id="87" name="Text Box 243">
            <a:extLst>
              <a:ext uri="{FF2B5EF4-FFF2-40B4-BE49-F238E27FC236}">
                <a16:creationId xmlns:a16="http://schemas.microsoft.com/office/drawing/2014/main" id="{7D8B1C4C-49DA-446E-8C57-2C90EF85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45122" y="2431328"/>
            <a:ext cx="368300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108" tIns="28054" rIns="56108" bIns="28054">
            <a:spAutoFit/>
          </a:bodyPr>
          <a:lstStyle>
            <a:lvl1pPr defTabSz="560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600" dirty="0">
                <a:solidFill>
                  <a:srgbClr val="000000"/>
                </a:solidFill>
                <a:latin typeface="Times New Roman" panose="02020603050405020304" pitchFamily="18" charset="0"/>
              </a:rPr>
              <a:t>100%</a:t>
            </a: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505D39E3-8A18-045C-D0F4-9DFEF56DE054}"/>
              </a:ext>
            </a:extLst>
          </p:cNvPr>
          <p:cNvCxnSpPr/>
          <p:nvPr/>
        </p:nvCxnSpPr>
        <p:spPr>
          <a:xfrm>
            <a:off x="2012123" y="143669"/>
            <a:ext cx="28344" cy="87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21A6BD21-8B5E-DC59-2389-857ADAACABD1}"/>
              </a:ext>
            </a:extLst>
          </p:cNvPr>
          <p:cNvCxnSpPr>
            <a:cxnSpLocks/>
          </p:cNvCxnSpPr>
          <p:nvPr/>
        </p:nvCxnSpPr>
        <p:spPr>
          <a:xfrm flipV="1">
            <a:off x="3651955" y="1326016"/>
            <a:ext cx="5664325" cy="3470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975E379B-D111-1528-B7ED-27A7AB0F8D09}"/>
              </a:ext>
            </a:extLst>
          </p:cNvPr>
          <p:cNvCxnSpPr>
            <a:cxnSpLocks/>
          </p:cNvCxnSpPr>
          <p:nvPr/>
        </p:nvCxnSpPr>
        <p:spPr>
          <a:xfrm>
            <a:off x="3665499" y="1350734"/>
            <a:ext cx="0" cy="4572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F775DDDF-F01F-90DB-0B4D-F70981A4AE96}"/>
              </a:ext>
            </a:extLst>
          </p:cNvPr>
          <p:cNvCxnSpPr>
            <a:cxnSpLocks/>
          </p:cNvCxnSpPr>
          <p:nvPr/>
        </p:nvCxnSpPr>
        <p:spPr>
          <a:xfrm>
            <a:off x="3651955" y="2354883"/>
            <a:ext cx="0" cy="4572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7B4B6413-0D5A-5F2E-EE42-25935DA3577C}"/>
              </a:ext>
            </a:extLst>
          </p:cNvPr>
          <p:cNvCxnSpPr>
            <a:cxnSpLocks/>
          </p:cNvCxnSpPr>
          <p:nvPr/>
        </p:nvCxnSpPr>
        <p:spPr>
          <a:xfrm>
            <a:off x="5675494" y="2371815"/>
            <a:ext cx="0" cy="4572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Line 266">
            <a:extLst>
              <a:ext uri="{FF2B5EF4-FFF2-40B4-BE49-F238E27FC236}">
                <a16:creationId xmlns:a16="http://schemas.microsoft.com/office/drawing/2014/main" id="{42E31CC6-B45E-AEB6-5F7F-7211CCF53B0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356920" y="2358035"/>
            <a:ext cx="10428" cy="44108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PE"/>
          </a:p>
        </p:txBody>
      </p:sp>
      <p:sp>
        <p:nvSpPr>
          <p:cNvPr id="31" name="Line 266">
            <a:extLst>
              <a:ext uri="{FF2B5EF4-FFF2-40B4-BE49-F238E27FC236}">
                <a16:creationId xmlns:a16="http://schemas.microsoft.com/office/drawing/2014/main" id="{6B7DB7D2-8FB6-2D86-4CD2-C11CF54592E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04307" y="2332637"/>
            <a:ext cx="1588" cy="138512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PE"/>
          </a:p>
        </p:txBody>
      </p:sp>
      <p:sp>
        <p:nvSpPr>
          <p:cNvPr id="32" name="Line 266">
            <a:extLst>
              <a:ext uri="{FF2B5EF4-FFF2-40B4-BE49-F238E27FC236}">
                <a16:creationId xmlns:a16="http://schemas.microsoft.com/office/drawing/2014/main" id="{3D736796-3A11-5A61-2538-D1AF9A1C15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365385" y="3365569"/>
            <a:ext cx="10428" cy="44108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PE"/>
          </a:p>
        </p:txBody>
      </p:sp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AE711A84-230E-5149-4EF0-05F79D7F912C}"/>
              </a:ext>
            </a:extLst>
          </p:cNvPr>
          <p:cNvCxnSpPr>
            <a:cxnSpLocks/>
          </p:cNvCxnSpPr>
          <p:nvPr/>
        </p:nvCxnSpPr>
        <p:spPr>
          <a:xfrm>
            <a:off x="7389273" y="1326016"/>
            <a:ext cx="0" cy="4572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Box 246">
            <a:extLst>
              <a:ext uri="{FF2B5EF4-FFF2-40B4-BE49-F238E27FC236}">
                <a16:creationId xmlns:a16="http://schemas.microsoft.com/office/drawing/2014/main" id="{38914EF4-61C6-A89E-BC06-280601B58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4318" y="2479778"/>
            <a:ext cx="1205576" cy="148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108" tIns="28054" rIns="56108" bIns="28054">
            <a:spAutoFit/>
          </a:bodyPr>
          <a:lstStyle>
            <a:defPPr>
              <a:defRPr lang="es-ES"/>
            </a:defPPr>
            <a:lvl1pPr defTabSz="560388">
              <a:spcBef>
                <a:spcPct val="0"/>
              </a:spcBef>
              <a:buFontTx/>
              <a:buNone/>
              <a:defRPr sz="6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Calibri" panose="020F0502020204030204" pitchFamily="34" charset="0"/>
              </a:defRPr>
            </a:lvl2pPr>
            <a:lvl3pPr marL="1143000" indent="-228600" defTabSz="56038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3pPr>
            <a:lvl4pPr marL="1600200" indent="-228600" defTabSz="56038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Calibri" panose="020F0502020204030204" pitchFamily="34" charset="0"/>
              </a:defRPr>
            </a:lvl4pPr>
            <a:lvl5pPr marL="2057400" indent="-228600" defTabSz="56038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</a:defRPr>
            </a:lvl5pPr>
            <a:lvl6pPr marL="25146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</a:defRPr>
            </a:lvl6pPr>
            <a:lvl7pPr marL="29718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</a:defRPr>
            </a:lvl7pPr>
            <a:lvl8pPr marL="34290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</a:defRPr>
            </a:lvl8pPr>
            <a:lvl9pPr marL="3886200" indent="-228600" defTabSz="56038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Calibri" panose="020F0502020204030204" pitchFamily="34" charset="0"/>
              </a:defRPr>
            </a:lvl9pPr>
          </a:lstStyle>
          <a:p>
            <a:r>
              <a:rPr lang="es-ES" dirty="0"/>
              <a:t>61.49%</a:t>
            </a:r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17861975"/>
      </p:ext>
    </p:extLst>
  </p:cSld>
  <p:clrMapOvr>
    <a:masterClrMapping/>
  </p:clrMapOvr>
</p:sld>
</file>

<file path=ppt/theme/theme1.xml><?xml version="1.0" encoding="utf-8"?>
<a:theme xmlns:a="http://schemas.openxmlformats.org/drawingml/2006/main" name="Indice">
  <a:themeElements>
    <a:clrScheme name="Personalizado 1">
      <a:dk1>
        <a:srgbClr val="003245"/>
      </a:dk1>
      <a:lt1>
        <a:srgbClr val="FFFFFF"/>
      </a:lt1>
      <a:dk2>
        <a:srgbClr val="2694B6"/>
      </a:dk2>
      <a:lt2>
        <a:srgbClr val="00EDFF"/>
      </a:lt2>
      <a:accent1>
        <a:srgbClr val="62E7FF"/>
      </a:accent1>
      <a:accent2>
        <a:srgbClr val="980098"/>
      </a:accent2>
      <a:accent3>
        <a:srgbClr val="FFFF00"/>
      </a:accent3>
      <a:accent4>
        <a:srgbClr val="00FF98"/>
      </a:accent4>
      <a:accent5>
        <a:srgbClr val="FF7B00"/>
      </a:accent5>
      <a:accent6>
        <a:srgbClr val="003245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rgbClr val="00206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 eaLnBrk="1" hangingPunct="1">
          <a:defRPr sz="1800" dirty="0" err="1">
            <a:solidFill>
              <a:schemeClr val="bg1"/>
            </a:solidFill>
            <a:latin typeface="Calibri" pitchFamily="34" charset="0"/>
            <a:cs typeface="Calibri" pitchFamily="34" charset="0"/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CDE42F5904F4E89E4688B469F1022" ma:contentTypeVersion="13" ma:contentTypeDescription="Create a new document." ma:contentTypeScope="" ma:versionID="eb56c248352975ee619905fe8e180bbd">
  <xsd:schema xmlns:xsd="http://www.w3.org/2001/XMLSchema" xmlns:xs="http://www.w3.org/2001/XMLSchema" xmlns:p="http://schemas.microsoft.com/office/2006/metadata/properties" xmlns:ns3="1f466c9c-e34a-42d7-9916-40603d1187e1" xmlns:ns4="3325ec5c-22b5-4b35-8846-a81118f6c5cb" targetNamespace="http://schemas.microsoft.com/office/2006/metadata/properties" ma:root="true" ma:fieldsID="abedf9802f2f2fbeb5444a6b006fc14d" ns3:_="" ns4:_="">
    <xsd:import namespace="1f466c9c-e34a-42d7-9916-40603d1187e1"/>
    <xsd:import namespace="3325ec5c-22b5-4b35-8846-a81118f6c5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466c9c-e34a-42d7-9916-40603d1187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25ec5c-22b5-4b35-8846-a81118f6c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8BFB22D-9347-43E4-AEA1-AC42864DA3B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FCA7FD-1D63-4551-9F0C-043F05F8210A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http://purl.org/dc/elements/1.1/"/>
    <ds:schemaRef ds:uri="3325ec5c-22b5-4b35-8846-a81118f6c5cb"/>
    <ds:schemaRef ds:uri="http://schemas.microsoft.com/office/infopath/2007/PartnerControls"/>
    <ds:schemaRef ds:uri="1f466c9c-e34a-42d7-9916-40603d1187e1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41E8864A-61F1-45F3-A1F5-B7B5A7204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466c9c-e34a-42d7-9916-40603d1187e1"/>
    <ds:schemaRef ds:uri="3325ec5c-22b5-4b35-8846-a81118f6c5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222</Words>
  <Application>Microsoft Office PowerPoint</Application>
  <PresentationFormat>Panorámica</PresentationFormat>
  <Paragraphs>56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Courier</vt:lpstr>
      <vt:lpstr>Garamond</vt:lpstr>
      <vt:lpstr>TheSansCorrespondence</vt:lpstr>
      <vt:lpstr>Times New Roman</vt:lpstr>
      <vt:lpstr>Indice</vt:lpstr>
      <vt:lpstr>Presentación de PowerPoint</vt:lpstr>
      <vt:lpstr>Presentación de PowerPoint</vt:lpstr>
    </vt:vector>
  </TitlesOfParts>
  <Company>Telefonica España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RAMON MARTIN FERNANDEZ</dc:creator>
  <cp:lastModifiedBy>Alessandra Mur Mendiola</cp:lastModifiedBy>
  <cp:revision>69</cp:revision>
  <cp:lastPrinted>2023-03-29T09:33:34Z</cp:lastPrinted>
  <dcterms:created xsi:type="dcterms:W3CDTF">2019-08-26T08:24:52Z</dcterms:created>
  <dcterms:modified xsi:type="dcterms:W3CDTF">2025-03-17T16:12:54Z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0x010100E0DCDE42F5904F4E89E4688B469F1022</vt:lpwstr>
  </property>
</Properties>
</file>